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5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6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769" r:id="rId2"/>
    <p:sldMasterId id="2147483778" r:id="rId3"/>
    <p:sldMasterId id="2147483785" r:id="rId4"/>
    <p:sldMasterId id="2147483792" r:id="rId5"/>
    <p:sldMasterId id="2147483799" r:id="rId6"/>
    <p:sldMasterId id="2147483806" r:id="rId7"/>
  </p:sldMasterIdLst>
  <p:notesMasterIdLst>
    <p:notesMasterId r:id="rId32"/>
  </p:notesMasterIdLst>
  <p:handoutMasterIdLst>
    <p:handoutMasterId r:id="rId33"/>
  </p:handoutMasterIdLst>
  <p:sldIdLst>
    <p:sldId id="256" r:id="rId8"/>
    <p:sldId id="336" r:id="rId9"/>
    <p:sldId id="356" r:id="rId10"/>
    <p:sldId id="258" r:id="rId11"/>
    <p:sldId id="339" r:id="rId12"/>
    <p:sldId id="354" r:id="rId13"/>
    <p:sldId id="340" r:id="rId14"/>
    <p:sldId id="355" r:id="rId15"/>
    <p:sldId id="341" r:id="rId16"/>
    <p:sldId id="353" r:id="rId17"/>
    <p:sldId id="335" r:id="rId18"/>
    <p:sldId id="338" r:id="rId19"/>
    <p:sldId id="344" r:id="rId20"/>
    <p:sldId id="337" r:id="rId21"/>
    <p:sldId id="342" r:id="rId22"/>
    <p:sldId id="346" r:id="rId23"/>
    <p:sldId id="345" r:id="rId24"/>
    <p:sldId id="347" r:id="rId25"/>
    <p:sldId id="352" r:id="rId26"/>
    <p:sldId id="348" r:id="rId27"/>
    <p:sldId id="349" r:id="rId28"/>
    <p:sldId id="350" r:id="rId29"/>
    <p:sldId id="351" r:id="rId30"/>
    <p:sldId id="324" r:id="rId31"/>
  </p:sldIdLst>
  <p:sldSz cx="9144000" cy="5143500" type="screen16x9"/>
  <p:notesSz cx="6858000" cy="9144000"/>
  <p:defaultTextStyle>
    <a:defPPr>
      <a:defRPr lang="en-US"/>
    </a:defPPr>
    <a:lvl1pPr marL="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40" userDrawn="1">
          <p15:clr>
            <a:srgbClr val="A4A3A4"/>
          </p15:clr>
        </p15:guide>
        <p15:guide id="5" orient="horz" pos="2928" userDrawn="1">
          <p15:clr>
            <a:srgbClr val="A4A3A4"/>
          </p15:clr>
        </p15:guide>
        <p15:guide id="6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758E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66"/>
    <p:restoredTop sz="92210"/>
  </p:normalViewPr>
  <p:slideViewPr>
    <p:cSldViewPr snapToGrid="0" snapToObjects="1" showGuides="1">
      <p:cViewPr>
        <p:scale>
          <a:sx n="99" d="100"/>
          <a:sy n="99" d="100"/>
        </p:scale>
        <p:origin x="3016" y="1344"/>
      </p:cViewPr>
      <p:guideLst>
        <p:guide orient="horz" pos="3140"/>
        <p:guide orient="horz" pos="292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64" d="100"/>
          <a:sy n="164" d="100"/>
        </p:scale>
        <p:origin x="4904" y="-4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2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" Target="slides/slide1.xml"/><Relationship Id="rId33" Type="http://schemas.openxmlformats.org/officeDocument/2006/relationships/handoutMaster" Target="handoutMasters/handout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37" Type="http://schemas.openxmlformats.org/officeDocument/2006/relationships/tableStyles" Target="tableStyles.xml"/><Relationship Id="rId38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72D495-AFBC-D049-9D2A-D4CC16EF0503}" type="datetimeFigureOut">
              <a:rPr lang="en-US" smtClean="0"/>
              <a:t>1/13/18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52AA6-2B99-6D4C-A44D-6EF5FEC718C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2193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tiff>
</file>

<file path=ppt/media/image19.tiff>
</file>

<file path=ppt/media/image2.png>
</file>

<file path=ppt/media/image20.tiff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1.png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75557" y="4247147"/>
            <a:ext cx="6098722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080982" y="8701475"/>
            <a:ext cx="696036" cy="23083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>
              <a:defRPr sz="900" b="0" i="0"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B91B61D-47B7-A144-8E63-D9376A6761BB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928820" y="8701475"/>
            <a:ext cx="2535988" cy="23083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900" b="0" i="0" cap="all" dirty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Confidential LIMITED USE ONLY</a:t>
            </a:r>
          </a:p>
        </p:txBody>
      </p:sp>
      <p:pic>
        <p:nvPicPr>
          <p:cNvPr id="11" name="Picture 10" descr="IMEC_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7449" y="8718306"/>
            <a:ext cx="566612" cy="19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1720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5430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1pPr>
    <a:lvl2pPr marL="56578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2pPr>
    <a:lvl3pPr marL="97726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3pPr>
    <a:lvl4pPr marL="138874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4pPr>
    <a:lvl5pPr marL="180022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5pPr>
    <a:lvl6pPr marL="205740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335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49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309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4305" marR="0" lvl="0" indent="-154305" algn="l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036A"/>
              </a:buClr>
              <a:buSzTx/>
              <a:buFont typeface="Courier New" charset="0"/>
              <a:buNone/>
              <a:tabLst/>
              <a:defRPr/>
            </a:pP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675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61457" y="3042176"/>
            <a:ext cx="8421086" cy="430887"/>
          </a:xfrm>
        </p:spPr>
        <p:txBody>
          <a:bodyPr wrap="square" lIns="108000" rIns="0" anchor="b">
            <a:spAutoFit/>
          </a:bodyPr>
          <a:lstStyle>
            <a:lvl1pPr algn="ctr">
              <a:defRPr sz="2200" baseline="0">
                <a:solidFill>
                  <a:schemeClr val="tx2"/>
                </a:solidFill>
              </a:defRPr>
            </a:lvl1pPr>
          </a:lstStyle>
          <a:p>
            <a:r>
              <a:rPr lang="nl-BE" dirty="0"/>
              <a:t>A SHOrt teasing title can be put here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1456" y="3398767"/>
            <a:ext cx="8421089" cy="341632"/>
          </a:xfrm>
        </p:spPr>
        <p:txBody>
          <a:bodyPr wrap="square" lIns="108000" rIns="0" anchor="t">
            <a:spAutoFit/>
          </a:bodyPr>
          <a:lstStyle>
            <a:lvl1pPr marL="0" indent="0" algn="ctr">
              <a:buNone/>
              <a:defRPr sz="1620" cap="all">
                <a:solidFill>
                  <a:schemeClr val="tx1"/>
                </a:solidFill>
              </a:defRPr>
            </a:lvl1pPr>
            <a:lvl2pPr marL="411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22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34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68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80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Your Name here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46697" y="4888978"/>
            <a:ext cx="8650606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marL="0" marR="0" indent="0" algn="ctr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cap="all" dirty="0">
                <a:solidFill>
                  <a:schemeClr val="tx1"/>
                </a:solidFill>
              </a:rPr>
              <a:t>PUBLIC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400" y="1568566"/>
            <a:ext cx="4021004" cy="120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57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nl-BE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58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5021264" y="4893997"/>
            <a:ext cx="3889374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600" cap="all" dirty="0">
                <a:solidFill>
                  <a:schemeClr val="bg1"/>
                </a:solidFill>
              </a:rPr>
              <a:t>PUBLIC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73" y="4891116"/>
            <a:ext cx="554400" cy="16927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712" y="1276898"/>
            <a:ext cx="5142576" cy="256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369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59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51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41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57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0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50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20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0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35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23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14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54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4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2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2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765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421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40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227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57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91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68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9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52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5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94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56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581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12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96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48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17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89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74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5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933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38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4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95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8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our divider">
    <p:bg>
      <p:bg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1" y="2358385"/>
            <a:ext cx="8839200" cy="42473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5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8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3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theme" Target="../theme/theme2.xml"/><Relationship Id="rId8" Type="http://schemas.openxmlformats.org/officeDocument/2006/relationships/image" Target="../media/image1.png"/><Relationship Id="rId9" Type="http://schemas.openxmlformats.org/officeDocument/2006/relationships/image" Target="../media/image6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theme" Target="../theme/theme3.xml"/><Relationship Id="rId8" Type="http://schemas.openxmlformats.org/officeDocument/2006/relationships/image" Target="../media/image7.png"/><Relationship Id="rId9" Type="http://schemas.microsoft.com/office/2007/relationships/hdphoto" Target="../media/hdphoto1.wdp"/><Relationship Id="rId10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theme" Target="../theme/theme4.xml"/><Relationship Id="rId8" Type="http://schemas.openxmlformats.org/officeDocument/2006/relationships/image" Target="../media/image8.jpeg"/><Relationship Id="rId9" Type="http://schemas.microsoft.com/office/2007/relationships/hdphoto" Target="../media/hdphoto2.wdp"/><Relationship Id="rId10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theme" Target="../theme/theme5.xml"/><Relationship Id="rId8" Type="http://schemas.openxmlformats.org/officeDocument/2006/relationships/image" Target="../media/image9.png"/><Relationship Id="rId9" Type="http://schemas.openxmlformats.org/officeDocument/2006/relationships/image" Target="../media/image1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30.xml"/><Relationship Id="rId2" Type="http://schemas.openxmlformats.org/officeDocument/2006/relationships/slideLayout" Target="../slideLayouts/slideLayout31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theme" Target="../theme/theme6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11" Type="http://schemas.microsoft.com/office/2007/relationships/hdphoto" Target="../media/hdphoto2.wdp"/><Relationship Id="rId12" Type="http://schemas.openxmlformats.org/officeDocument/2006/relationships/image" Target="../media/image1.png"/><Relationship Id="rId13" Type="http://schemas.openxmlformats.org/officeDocument/2006/relationships/image" Target="../media/image2.png"/><Relationship Id="rId14" Type="http://schemas.openxmlformats.org/officeDocument/2006/relationships/image" Target="../media/image3.png"/><Relationship Id="rId1" Type="http://schemas.openxmlformats.org/officeDocument/2006/relationships/slideLayout" Target="../slideLayouts/slideLayout42.xml"/><Relationship Id="rId2" Type="http://schemas.openxmlformats.org/officeDocument/2006/relationships/slideLayout" Target="../slideLayouts/slideLayout43.xml"/><Relationship Id="rId3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6.xml"/><Relationship Id="rId6" Type="http://schemas.openxmlformats.org/officeDocument/2006/relationships/slideLayout" Target="../slideLayouts/slideLayout47.xml"/><Relationship Id="rId7" Type="http://schemas.openxmlformats.org/officeDocument/2006/relationships/theme" Target="../theme/theme7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8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181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6" r:id="rId3"/>
    <p:sldLayoutId id="2147483656" r:id="rId4"/>
    <p:sldLayoutId id="2147483659" r:id="rId5"/>
    <p:sldLayoutId id="2147483654" r:id="rId6"/>
    <p:sldLayoutId id="2147483657" r:id="rId7"/>
    <p:sldLayoutId id="2147483655" r:id="rId8"/>
    <p:sldLayoutId id="2147483687" r:id="rId9"/>
    <p:sldLayoutId id="2147483688" r:id="rId10"/>
    <p:sldLayoutId id="214748371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80581"/>
            <a:ext cx="792136" cy="2101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544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7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762607"/>
            <a:ext cx="400711" cy="3034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002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8" name="Picture 7" descr="Solliance_high.jpg"/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4980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69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8" name="Picture 7" descr="4-Exascience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873805"/>
            <a:ext cx="464996" cy="2250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340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9" name="Picture 8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74328"/>
            <a:ext cx="514398" cy="2130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8" name="Picture 7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5512" y="4874328"/>
            <a:ext cx="514398" cy="213028"/>
          </a:xfrm>
          <a:prstGeom prst="rect">
            <a:avLst/>
          </a:prstGeom>
        </p:spPr>
      </p:pic>
      <p:pic>
        <p:nvPicPr>
          <p:cNvPr id="10" name="Picture 9" descr="Solliance_high.jpg"/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8495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22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09" r:id="rId3"/>
    <p:sldLayoutId id="2147483810" r:id="rId4"/>
    <p:sldLayoutId id="2147483811" r:id="rId5"/>
    <p:sldLayoutId id="2147483812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4" Type="http://schemas.openxmlformats.org/officeDocument/2006/relationships/image" Target="../media/image18.tif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kdnuggets.com/2016/01/implementing-your-own-knn-using-python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Group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1456" y="3398767"/>
            <a:ext cx="8421089" cy="590931"/>
          </a:xfrm>
        </p:spPr>
        <p:txBody>
          <a:bodyPr/>
          <a:lstStyle/>
          <a:p>
            <a:r>
              <a:rPr lang="en-US" dirty="0" err="1"/>
              <a:t>Bouhadan</a:t>
            </a:r>
            <a:r>
              <a:rPr lang="en-US" dirty="0"/>
              <a:t> Imad, </a:t>
            </a:r>
            <a:r>
              <a:rPr lang="en-US" dirty="0" err="1"/>
              <a:t>Dellafaille</a:t>
            </a:r>
            <a:r>
              <a:rPr lang="en-US" dirty="0"/>
              <a:t> Lander, Mariën Levi, </a:t>
            </a:r>
            <a:r>
              <a:rPr lang="en-US" dirty="0" err="1"/>
              <a:t>Pepermans</a:t>
            </a:r>
            <a:r>
              <a:rPr lang="en-US" dirty="0"/>
              <a:t> Manu,  Van de </a:t>
            </a:r>
            <a:r>
              <a:rPr lang="en-US" dirty="0" err="1"/>
              <a:t>Mieroop</a:t>
            </a:r>
            <a:r>
              <a:rPr lang="en-US" dirty="0"/>
              <a:t> Kevin</a:t>
            </a:r>
          </a:p>
        </p:txBody>
      </p:sp>
    </p:spTree>
    <p:extLst>
      <p:ext uri="{BB962C8B-B14F-4D97-AF65-F5344CB8AC3E}">
        <p14:creationId xmlns:p14="http://schemas.microsoft.com/office/powerpoint/2010/main" val="393877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Frontend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10</a:t>
            </a:fld>
            <a:endParaRPr lang="en-US" dirty="0"/>
          </a:p>
        </p:txBody>
      </p:sp>
      <p:sp>
        <p:nvSpPr>
          <p:cNvPr id="10" name="Rounded Rectangle 16"/>
          <p:cNvSpPr/>
          <p:nvPr/>
        </p:nvSpPr>
        <p:spPr>
          <a:xfrm>
            <a:off x="5955795" y="1082929"/>
            <a:ext cx="1985901" cy="322084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dirty="0" smtClean="0"/>
          </a:p>
          <a:p>
            <a:pPr algn="ctr"/>
            <a:r>
              <a:rPr lang="en-US" sz="2000" dirty="0" smtClean="0"/>
              <a:t>Frontend</a:t>
            </a:r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6356194" y="2043339"/>
            <a:ext cx="118728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6354014" y="1550499"/>
            <a:ext cx="1189464" cy="43356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 err="1" smtClean="0"/>
              <a:t>Temperature</a:t>
            </a:r>
            <a:endParaRPr lang="nl-NL" sz="1400" dirty="0"/>
          </a:p>
        </p:txBody>
      </p:sp>
      <p:sp>
        <p:nvSpPr>
          <p:cNvPr id="16" name="Rounded Rectangle 16"/>
          <p:cNvSpPr/>
          <p:nvPr/>
        </p:nvSpPr>
        <p:spPr>
          <a:xfrm>
            <a:off x="1202304" y="1089898"/>
            <a:ext cx="1985901" cy="3213877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Back-end</a:t>
            </a:r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</p:txBody>
      </p:sp>
      <p:sp>
        <p:nvSpPr>
          <p:cNvPr id="17" name="Chevron 23"/>
          <p:cNvSpPr/>
          <p:nvPr/>
        </p:nvSpPr>
        <p:spPr>
          <a:xfrm flipH="1">
            <a:off x="3712003" y="3299111"/>
            <a:ext cx="1753681" cy="395265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 err="1" smtClean="0">
                <a:solidFill>
                  <a:srgbClr val="FFFFFF"/>
                </a:solidFill>
                <a:cs typeface="Verdana"/>
              </a:rPr>
              <a:t>L</a:t>
            </a:r>
            <a:r>
              <a:rPr lang="en-US" sz="1100" dirty="0" err="1" smtClean="0">
                <a:solidFill>
                  <a:srgbClr val="FFFFFF"/>
                </a:solidFill>
                <a:cs typeface="Verdana"/>
              </a:rPr>
              <a:t>o</a:t>
            </a:r>
            <a:r>
              <a:rPr lang="en-US" sz="1100" cap="all" dirty="0" err="1" smtClean="0">
                <a:solidFill>
                  <a:srgbClr val="FFFFFF"/>
                </a:solidFill>
                <a:cs typeface="Verdana"/>
              </a:rPr>
              <a:t>R</a:t>
            </a:r>
            <a:r>
              <a:rPr lang="en-US" sz="1100" dirty="0" err="1" smtClean="0">
                <a:solidFill>
                  <a:srgbClr val="FFFFFF"/>
                </a:solidFill>
                <a:cs typeface="Verdana"/>
              </a:rPr>
              <a:t>a</a:t>
            </a:r>
            <a:r>
              <a:rPr lang="en-US" sz="1100" cap="all" dirty="0" err="1" smtClean="0">
                <a:solidFill>
                  <a:srgbClr val="FFFFFF"/>
                </a:solidFill>
                <a:cs typeface="Verdana"/>
              </a:rPr>
              <a:t>WAN</a:t>
            </a:r>
            <a:r>
              <a:rPr lang="en-US" sz="1100" cap="all" dirty="0" smtClean="0">
                <a:solidFill>
                  <a:srgbClr val="FFFFFF"/>
                </a:solidFill>
                <a:cs typeface="Verdana"/>
              </a:rPr>
              <a:t> (DATA)</a:t>
            </a:r>
            <a:endParaRPr lang="en-US" sz="1100" cap="all" dirty="0">
              <a:solidFill>
                <a:srgbClr val="FFFFFF"/>
              </a:solidFill>
              <a:cs typeface="Verdana"/>
            </a:endParaRPr>
          </a:p>
        </p:txBody>
      </p:sp>
      <p:sp>
        <p:nvSpPr>
          <p:cNvPr id="18" name="Chevron 23"/>
          <p:cNvSpPr/>
          <p:nvPr/>
        </p:nvSpPr>
        <p:spPr>
          <a:xfrm flipH="1">
            <a:off x="3678316" y="1727443"/>
            <a:ext cx="1787368" cy="396000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 smtClean="0">
                <a:solidFill>
                  <a:srgbClr val="FFFFFF"/>
                </a:solidFill>
                <a:cs typeface="Verdana"/>
              </a:rPr>
              <a:t>DASH7 (Data + RSSI)</a:t>
            </a:r>
            <a:endParaRPr lang="en-US" sz="1100" cap="all" dirty="0">
              <a:solidFill>
                <a:srgbClr val="FFFFFF"/>
              </a:solidFill>
              <a:cs typeface="Verdana"/>
            </a:endParaRP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1523075" y="16383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1523073" y="247055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1523073" y="33021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354012" y="3504183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6354012" y="2529211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5517671" y="3248298"/>
            <a:ext cx="2862147" cy="1406"/>
          </a:xfrm>
          <a:prstGeom prst="line">
            <a:avLst/>
          </a:prstGeom>
          <a:ln w="50800" cmpd="sng">
            <a:solidFill>
              <a:schemeClr val="accent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38"/>
          <p:cNvSpPr>
            <a:spLocks noChangeAspect="1"/>
          </p:cNvSpPr>
          <p:nvPr/>
        </p:nvSpPr>
        <p:spPr>
          <a:xfrm>
            <a:off x="6354012" y="3015083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FSM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23541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xmlns="" id="{9291862E-F2DA-4F97-B077-03B3EF750E23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273"/>
                    </a14:imgEffect>
                  </a14:imgLayer>
                </a14:imgProps>
              </a:ext>
            </a:extLst>
          </a:blip>
          <a:srcRect b="31838"/>
          <a:stretch/>
        </p:blipFill>
        <p:spPr bwMode="auto">
          <a:xfrm>
            <a:off x="859007" y="1049260"/>
            <a:ext cx="4709582" cy="240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7193" y="2570047"/>
            <a:ext cx="2140105" cy="201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00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AB897B-13AB-4C0F-8069-7C1A3BC27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Communication (OUTDOORs)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24030D2-8B72-499A-8090-955E2E2E60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E48D04F-A8DD-45FA-AB8A-FF727B5BB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LoRAWAN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209674A2-F4ED-4992-A659-E98203AEB80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0" indent="0" defTabSz="914400">
              <a:spcBef>
                <a:spcPts val="0"/>
              </a:spcBef>
              <a:buClrTx/>
              <a:buSzTx/>
              <a:buNone/>
            </a:pPr>
            <a:r>
              <a:rPr lang="mr-IN" dirty="0"/>
              <a:t/>
            </a:r>
            <a:br>
              <a:rPr lang="mr-IN" dirty="0"/>
            </a:br>
            <a:r>
              <a:rPr lang="mr-IN" dirty="0" smtClean="0"/>
              <a:t>B-L072Z-LRWAN1</a:t>
            </a:r>
            <a:endParaRPr lang="en-US" dirty="0" smtClean="0"/>
          </a:p>
          <a:p>
            <a:pPr marL="0" indent="0" defTabSz="914400">
              <a:spcBef>
                <a:spcPts val="0"/>
              </a:spcBef>
              <a:buClrTx/>
              <a:buSzTx/>
              <a:buNone/>
            </a:pPr>
            <a:endParaRPr lang="en-US" dirty="0" smtClean="0"/>
          </a:p>
          <a:p>
            <a:pPr marL="0" indent="0" defTabSz="914400">
              <a:spcBef>
                <a:spcPts val="0"/>
              </a:spcBef>
              <a:buClrTx/>
              <a:buSzTx/>
              <a:buNone/>
            </a:pPr>
            <a:r>
              <a:rPr lang="en-US" dirty="0" smtClean="0"/>
              <a:t>Only activated when entering danger zone</a:t>
            </a:r>
            <a:endParaRPr lang="nl-BE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 smtClean="0"/>
              <a:t>GPS Data to gateway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 smtClean="0"/>
              <a:t>AT Commands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</a:t>
            </a:r>
            <a:r>
              <a:rPr lang="nl-BE" sz="1600" dirty="0" smtClean="0"/>
              <a:t>AT+JOIN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sz="1600" dirty="0"/>
              <a:t>	</a:t>
            </a:r>
            <a:r>
              <a:rPr lang="nl-BE" sz="1600" dirty="0" smtClean="0"/>
              <a:t>AT+SEND when data comes in</a:t>
            </a:r>
            <a:endParaRPr lang="nl-BE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734" y="2101079"/>
            <a:ext cx="2314871" cy="147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687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FB3130-7FFF-4077-AFD6-F598A664A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GPS (OUTDOORS)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783805D3-8586-4E4E-910C-A4EB070F26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72B9D834-3507-4F3A-B47D-B18934973F8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 smtClean="0"/>
              <a:t>NMEA commands </a:t>
            </a:r>
          </a:p>
          <a:p>
            <a:pPr lvl="1"/>
            <a:r>
              <a:rPr lang="nl-BE" dirty="0" smtClean="0"/>
              <a:t>GPGLL : </a:t>
            </a:r>
            <a:r>
              <a:rPr lang="nl-BE" dirty="0"/>
              <a:t>Latitude, N/S, Longtitude, E/W, Time, Data </a:t>
            </a:r>
            <a:r>
              <a:rPr lang="nl-BE" dirty="0" smtClean="0"/>
              <a:t>valid</a:t>
            </a:r>
          </a:p>
          <a:p>
            <a:pPr lvl="1"/>
            <a:r>
              <a:rPr lang="nl-BE" dirty="0" smtClean="0"/>
              <a:t>Initializing</a:t>
            </a:r>
          </a:p>
          <a:p>
            <a:pPr lvl="1"/>
            <a:r>
              <a:rPr lang="nl-BE" dirty="0" smtClean="0"/>
              <a:t>Hot Start</a:t>
            </a:r>
          </a:p>
          <a:p>
            <a:pPr lvl="1"/>
            <a:r>
              <a:rPr lang="nl-BE" dirty="0" smtClean="0"/>
              <a:t>AT+SEND:2=“</a:t>
            </a:r>
            <a:r>
              <a:rPr lang="en-US" dirty="0" smtClean="0"/>
              <a:t>5117.1421,N,0000428.4897,E,230746.000,A,A*56</a:t>
            </a:r>
            <a:r>
              <a:rPr lang="en-US" b="1" dirty="0" smtClean="0"/>
              <a:t>”</a:t>
            </a: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0776" y="364273"/>
            <a:ext cx="2393330" cy="239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79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AFEE74-7BBD-47D7-8AED-5F5C1897D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Communication (INDOOR</a:t>
            </a:r>
            <a:r>
              <a:rPr lang="en-US" dirty="0"/>
              <a:t>	</a:t>
            </a:r>
            <a:r>
              <a:rPr lang="en-US" dirty="0" smtClean="0"/>
              <a:t>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AE8A3677-ABB3-4D76-A039-DD7B72D0DC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84051E7-3404-4D45-A6C2-A7894831C7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DASH7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5D0F2B2F-A16A-41FA-BA3A-70CD76721FE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/>
            <a:r>
              <a:rPr lang="nl-BE" dirty="0" smtClean="0"/>
              <a:t>Uplink: Sensordata + RSSI</a:t>
            </a:r>
          </a:p>
          <a:p>
            <a:pPr marL="342900" indent="-342900"/>
            <a:r>
              <a:rPr lang="nl-BE" dirty="0" smtClean="0"/>
              <a:t>Downlink:  Alarm when outside</a:t>
            </a:r>
            <a:endParaRPr lang="nl-BE" dirty="0"/>
          </a:p>
          <a:p>
            <a:r>
              <a:rPr lang="nl-BE" dirty="0" smtClean="0"/>
              <a:t>ALP Command</a:t>
            </a:r>
          </a:p>
        </p:txBody>
      </p:sp>
    </p:spTree>
    <p:extLst>
      <p:ext uri="{BB962C8B-B14F-4D97-AF65-F5344CB8AC3E}">
        <p14:creationId xmlns:p14="http://schemas.microsoft.com/office/powerpoint/2010/main" val="3271283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49AF95-ABB7-4851-94E6-EE0E1F403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SENSOR (INDOOR)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0221FEB9-DF69-4BFA-B280-45AD0AD32C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DE0A109-3E6D-4AE2-8B8A-DCA4369238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Barometer &amp; temperature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6C428AE9-5F7A-4386-B88E-7C626BD50F9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Imad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32424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3436044-9F1F-4794-BD83-BCC8E0C87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Control Unit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10F1AF1-83F1-452A-AC52-AD16B0C4DA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EDFDD4C-E5B7-4D68-A4AD-8C1473704F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Finite State Machine (FSM)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A1F8297F-C3B0-4404-ACFC-743865F7AD0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 smtClean="0"/>
              <a:t>DIAGRAM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32537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A739A4-C47F-4C46-84AC-FF247D68A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SENSOR Outdoor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FB51A98-824F-4E8C-9C23-975CD7D3A4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97C2480-11AC-4424-BD27-CC7A947AD8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Ecompass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52C9E26F-C866-4CE3-8039-575DD7D0187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439581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4250AB8-6AA5-47AC-BF64-58979CFD1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Implementation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132ABFD3-909B-4CB6-9E44-0DF5924DDB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4F48744-56B0-4A0B-9127-6A25938280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Drivers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2BEA0E1F-D2CD-4C83-A0BF-95E46CFFAEA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09247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EBD467-C6AC-4B9D-A45B-259D16DB6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Documentation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4AC7ED6B-D5EC-446F-A086-7371E9D476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C24451C-4170-4A78-952C-4ACFED5B46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9B3360DE-D453-44DF-817A-2FA98EEE485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03479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ElderTrack</a:t>
            </a:r>
            <a:r>
              <a:rPr lang="en-US" dirty="0"/>
              <a:t>?</a:t>
            </a:r>
          </a:p>
          <a:p>
            <a:r>
              <a:rPr lang="en-US" dirty="0"/>
              <a:t>What can </a:t>
            </a:r>
            <a:r>
              <a:rPr lang="en-US" dirty="0" err="1"/>
              <a:t>ElderTrack</a:t>
            </a:r>
            <a:r>
              <a:rPr lang="en-US" dirty="0"/>
              <a:t> do for you?</a:t>
            </a:r>
          </a:p>
          <a:p>
            <a:r>
              <a:rPr lang="en-US" dirty="0"/>
              <a:t>Is </a:t>
            </a:r>
            <a:r>
              <a:rPr lang="en-US" dirty="0" err="1"/>
              <a:t>ElderTrack</a:t>
            </a:r>
            <a:r>
              <a:rPr lang="en-US" dirty="0"/>
              <a:t> worth buying?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Eldertrack</a:t>
            </a:r>
            <a:endParaRPr lang="en-US" dirty="0"/>
          </a:p>
        </p:txBody>
      </p:sp>
      <p:pic>
        <p:nvPicPr>
          <p:cNvPr id="2050" name="Picture 2" descr="Afbeeldingsresultaat voor tracking elderly">
            <a:extLst>
              <a:ext uri="{FF2B5EF4-FFF2-40B4-BE49-F238E27FC236}">
                <a16:creationId xmlns:a16="http://schemas.microsoft.com/office/drawing/2014/main" xmlns="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320" y="3117580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08BB8A9-C3EF-41BE-B183-351791893F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2245" y="1136804"/>
            <a:ext cx="5115910" cy="8633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1FC531C5-131F-4524-BB2A-A54135C1B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0200" y="2293281"/>
            <a:ext cx="4721772" cy="50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10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1604137-9DCA-465C-8A16-E7B4B6F0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365B966-0911-47DB-8E76-EAF049EFD4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B997EAF-E4B6-4392-BADD-F43340153F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Low power features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53B478C8-8734-4286-8414-E68B5D7C3B9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57574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739A94-E067-4BA2-95F2-5D8DB9519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08F1FD9-BDD1-4C46-BBD1-4E6B93259F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DA8B9AE-32FD-4432-BE39-7BA4C7708C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Estimation by CubeMX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60615EBD-9C74-435C-BC00-592AA93C81C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36857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6AD488-6980-4AA3-8CF2-E9FFAFEE4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F22D719C-3833-47E3-8B81-D1073875DA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2683201-54E8-4840-BC39-99D303EA55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Measured Energy consumption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BC67EA0-4821-405F-9141-377DA398D58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08369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216AD44-D799-443A-A59B-10BDA7F8F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Demonstration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4F022623-5C02-4222-A28F-6EF1DD01BE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F59490F-0F54-44D2-9E22-51CDFFA123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pic>
        <p:nvPicPr>
          <p:cNvPr id="1026" name="Picture 2" descr="Afbeeldingsresultaat voor it demonstration">
            <a:extLst>
              <a:ext uri="{FF2B5EF4-FFF2-40B4-BE49-F238E27FC236}">
                <a16:creationId xmlns:a16="http://schemas.microsoft.com/office/drawing/2014/main" xmlns="" id="{5D92B166-0216-478A-8F94-FD6797647AF1}"/>
              </a:ext>
            </a:extLst>
          </p:cNvPr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0362" y="1778217"/>
            <a:ext cx="2854011" cy="228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45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188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 smtClean="0"/>
              <a:t>Indoor localization (floor and room)</a:t>
            </a:r>
            <a:endParaRPr lang="en-US" dirty="0"/>
          </a:p>
          <a:p>
            <a:r>
              <a:rPr lang="en-US" dirty="0" smtClean="0"/>
              <a:t>Outdoor localization (</a:t>
            </a:r>
            <a:r>
              <a:rPr lang="en-US" dirty="0" err="1" smtClean="0"/>
              <a:t>coördinates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Cloud based monitoring platform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Eldertrack</a:t>
            </a:r>
            <a:endParaRPr lang="en-US" dirty="0"/>
          </a:p>
        </p:txBody>
      </p:sp>
      <p:pic>
        <p:nvPicPr>
          <p:cNvPr id="2050" name="Picture 2" descr="Afbeeldingsresultaat voor tracking elderly">
            <a:extLst>
              <a:ext uri="{FF2B5EF4-FFF2-40B4-BE49-F238E27FC236}">
                <a16:creationId xmlns:a16="http://schemas.microsoft.com/office/drawing/2014/main" xmlns="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860" y="236872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41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Buildup of the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4</a:t>
            </a:fld>
            <a:endParaRPr lang="en-US" dirty="0"/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7220385" y="3356880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56556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10" name="Rounded Rectangle 16"/>
          <p:cNvSpPr/>
          <p:nvPr/>
        </p:nvSpPr>
        <p:spPr>
          <a:xfrm>
            <a:off x="7012387" y="996898"/>
            <a:ext cx="1760356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Indoor</a:t>
            </a:r>
          </a:p>
        </p:txBody>
      </p:sp>
      <p:sp>
        <p:nvSpPr>
          <p:cNvPr id="11" name="Rounded Rectangle 16"/>
          <p:cNvSpPr/>
          <p:nvPr/>
        </p:nvSpPr>
        <p:spPr>
          <a:xfrm>
            <a:off x="449886" y="996898"/>
            <a:ext cx="1757699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Outdoor</a:t>
            </a:r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7220385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7220386" y="2662743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/>
              <a:t>Temperatuur</a:t>
            </a:r>
          </a:p>
        </p:txBody>
      </p:sp>
      <p:sp>
        <p:nvSpPr>
          <p:cNvPr id="16" name="Rounded Rectangle 16"/>
          <p:cNvSpPr/>
          <p:nvPr/>
        </p:nvSpPr>
        <p:spPr>
          <a:xfrm>
            <a:off x="3944024" y="1012398"/>
            <a:ext cx="1367465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</p:txBody>
      </p:sp>
      <p:sp>
        <p:nvSpPr>
          <p:cNvPr id="17" name="Chevron 23"/>
          <p:cNvSpPr/>
          <p:nvPr/>
        </p:nvSpPr>
        <p:spPr>
          <a:xfrm>
            <a:off x="2323017" y="1053349"/>
            <a:ext cx="1494315" cy="525081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 err="1" smtClean="0">
                <a:solidFill>
                  <a:srgbClr val="FFFFFF"/>
                </a:solidFill>
                <a:cs typeface="Verdana"/>
              </a:rPr>
              <a:t>L</a:t>
            </a:r>
            <a:r>
              <a:rPr lang="en-US" sz="1600" dirty="0" err="1" smtClean="0">
                <a:solidFill>
                  <a:srgbClr val="FFFFFF"/>
                </a:solidFill>
                <a:cs typeface="Verdana"/>
              </a:rPr>
              <a:t>o</a:t>
            </a:r>
            <a:r>
              <a:rPr lang="en-US" sz="1600" cap="all" dirty="0" err="1" smtClean="0">
                <a:solidFill>
                  <a:srgbClr val="FFFFFF"/>
                </a:solidFill>
                <a:cs typeface="Verdana"/>
              </a:rPr>
              <a:t>R</a:t>
            </a:r>
            <a:r>
              <a:rPr lang="en-US" sz="1600" dirty="0" err="1" smtClean="0">
                <a:solidFill>
                  <a:srgbClr val="FFFFFF"/>
                </a:solidFill>
                <a:cs typeface="Verdana"/>
              </a:rPr>
              <a:t>a</a:t>
            </a:r>
            <a:r>
              <a:rPr lang="en-US" sz="1600" cap="all" dirty="0" err="1" smtClean="0">
                <a:solidFill>
                  <a:srgbClr val="FFFFFF"/>
                </a:solidFill>
                <a:cs typeface="Verdana"/>
              </a:rPr>
              <a:t>WAN</a:t>
            </a:r>
            <a:endParaRPr lang="en-US" sz="1600" cap="all" dirty="0" smtClean="0">
              <a:solidFill>
                <a:srgbClr val="FFFFFF"/>
              </a:solidFill>
              <a:cs typeface="Verdana"/>
            </a:endParaRPr>
          </a:p>
          <a:p>
            <a:pPr algn="ctr"/>
            <a:r>
              <a:rPr lang="en-US" sz="1000" cap="all" dirty="0" smtClean="0">
                <a:solidFill>
                  <a:srgbClr val="FFFFFF"/>
                </a:solidFill>
                <a:cs typeface="Verdana"/>
              </a:rPr>
              <a:t>data</a:t>
            </a:r>
            <a:endParaRPr lang="en-US" sz="1000" cap="all" dirty="0">
              <a:solidFill>
                <a:srgbClr val="FFFFFF"/>
              </a:solidFill>
              <a:cs typeface="Verdana"/>
            </a:endParaRPr>
          </a:p>
        </p:txBody>
      </p:sp>
      <p:sp>
        <p:nvSpPr>
          <p:cNvPr id="18" name="Chevron 23"/>
          <p:cNvSpPr/>
          <p:nvPr/>
        </p:nvSpPr>
        <p:spPr>
          <a:xfrm flipH="1">
            <a:off x="5414938" y="1053349"/>
            <a:ext cx="1494000" cy="525082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 smtClean="0">
                <a:solidFill>
                  <a:srgbClr val="FFFFFF"/>
                </a:solidFill>
                <a:cs typeface="Verdana"/>
              </a:rPr>
              <a:t>DASH7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RSSI + </a:t>
            </a:r>
            <a:r>
              <a:rPr lang="en-US" sz="1000" dirty="0" smtClean="0">
                <a:solidFill>
                  <a:schemeClr val="bg1"/>
                </a:solidFill>
              </a:rPr>
              <a:t>DATA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3967132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3967132" y="266274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3955577" y="336944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</p:spTree>
    <p:extLst>
      <p:ext uri="{BB962C8B-B14F-4D97-AF65-F5344CB8AC3E}">
        <p14:creationId xmlns:p14="http://schemas.microsoft.com/office/powerpoint/2010/main" val="27691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/>
          <a:lstStyle/>
          <a:p>
            <a:r>
              <a:rPr lang="en-US" dirty="0" smtClean="0"/>
              <a:t>Subscribed to 3 MQTT topics:</a:t>
            </a:r>
          </a:p>
          <a:p>
            <a:pPr lvl="1"/>
            <a:r>
              <a:rPr lang="en-US" dirty="0" smtClean="0"/>
              <a:t>/</a:t>
            </a:r>
            <a:r>
              <a:rPr lang="en-US" dirty="0" err="1" smtClean="0"/>
              <a:t>tb</a:t>
            </a:r>
            <a:r>
              <a:rPr lang="en-US" dirty="0" smtClean="0"/>
              <a:t>: Dash7 data</a:t>
            </a:r>
          </a:p>
          <a:p>
            <a:pPr lvl="1"/>
            <a:r>
              <a:rPr lang="en-US" dirty="0" smtClean="0"/>
              <a:t>/</a:t>
            </a:r>
            <a:r>
              <a:rPr lang="en-US" dirty="0" err="1" smtClean="0"/>
              <a:t>loriot</a:t>
            </a:r>
            <a:r>
              <a:rPr lang="en-US" dirty="0" smtClean="0"/>
              <a:t>: </a:t>
            </a:r>
            <a:r>
              <a:rPr lang="en-US" dirty="0" err="1" smtClean="0"/>
              <a:t>LoRa</a:t>
            </a:r>
            <a:r>
              <a:rPr lang="en-US" dirty="0" smtClean="0"/>
              <a:t> data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localisation</a:t>
            </a:r>
            <a:r>
              <a:rPr lang="en-US" dirty="0"/>
              <a:t>: RSSI values for </a:t>
            </a:r>
            <a:r>
              <a:rPr lang="en-US" dirty="0" err="1" smtClean="0"/>
              <a:t>kNN</a:t>
            </a:r>
            <a:endParaRPr lang="nl-BE" dirty="0"/>
          </a:p>
          <a:p>
            <a:r>
              <a:rPr lang="en-US" dirty="0" smtClean="0"/>
              <a:t>Publishing to </a:t>
            </a:r>
            <a:r>
              <a:rPr lang="en-US" dirty="0" err="1" smtClean="0"/>
              <a:t>ThingsBoard.io</a:t>
            </a:r>
            <a:r>
              <a:rPr lang="en-US" dirty="0" smtClean="0"/>
              <a:t> with </a:t>
            </a:r>
            <a:r>
              <a:rPr lang="en-US" dirty="0" err="1" smtClean="0"/>
              <a:t>ThingsBoard</a:t>
            </a:r>
            <a:r>
              <a:rPr lang="en-US" dirty="0" smtClean="0"/>
              <a:t> API and MQTT</a:t>
            </a:r>
          </a:p>
          <a:p>
            <a:r>
              <a:rPr lang="en-US" dirty="0"/>
              <a:t>Remote procedure </a:t>
            </a:r>
            <a:r>
              <a:rPr lang="en-US" dirty="0" smtClean="0"/>
              <a:t>call with </a:t>
            </a:r>
            <a:r>
              <a:rPr lang="en-US" dirty="0" err="1" smtClean="0"/>
              <a:t>ThingsBoard</a:t>
            </a:r>
            <a:r>
              <a:rPr lang="en-US" dirty="0" smtClean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252831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>
            <a:normAutofit fontScale="92500" lnSpcReduction="10000"/>
          </a:bodyPr>
          <a:lstStyle/>
          <a:p>
            <a:r>
              <a:rPr lang="en-US" dirty="0" smtClean="0"/>
              <a:t>Dash7 data is parsed through checking the first value: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M”agnetometer</a:t>
            </a:r>
            <a:r>
              <a:rPr lang="en-US" dirty="0" smtClean="0"/>
              <a:t> information: </a:t>
            </a:r>
          </a:p>
          <a:p>
            <a:pPr lvl="2"/>
            <a:r>
              <a:rPr lang="en-US" dirty="0" smtClean="0"/>
              <a:t>0-360 </a:t>
            </a:r>
            <a:r>
              <a:rPr lang="en-US" dirty="0" smtClean="0"/>
              <a:t>degrees </a:t>
            </a:r>
            <a:r>
              <a:rPr lang="en-US" dirty="0"/>
              <a:t>-&gt; changed to </a:t>
            </a:r>
            <a:r>
              <a:rPr lang="en-US" dirty="0" smtClean="0"/>
              <a:t>cardinal direction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B”arometer</a:t>
            </a:r>
            <a:r>
              <a:rPr lang="en-US" dirty="0" smtClean="0"/>
              <a:t> information: </a:t>
            </a:r>
          </a:p>
          <a:p>
            <a:pPr lvl="2"/>
            <a:r>
              <a:rPr lang="en-US" dirty="0" smtClean="0"/>
              <a:t>raw </a:t>
            </a:r>
            <a:r>
              <a:rPr lang="en-US" dirty="0" smtClean="0"/>
              <a:t>values from sensor -&gt; changed to altitude</a:t>
            </a:r>
          </a:p>
          <a:p>
            <a:pPr lvl="1"/>
            <a:r>
              <a:rPr lang="en-US" dirty="0" smtClean="0"/>
              <a:t>“O”K message</a:t>
            </a:r>
          </a:p>
          <a:p>
            <a:pPr lvl="2"/>
            <a:r>
              <a:rPr lang="en-US" dirty="0" smtClean="0"/>
              <a:t>Dash7 </a:t>
            </a:r>
            <a:r>
              <a:rPr lang="en-US" dirty="0" smtClean="0"/>
              <a:t>RPC is received by node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E”rror</a:t>
            </a:r>
            <a:r>
              <a:rPr lang="en-US" dirty="0" smtClean="0"/>
              <a:t> message</a:t>
            </a:r>
          </a:p>
          <a:p>
            <a:pPr lvl="2"/>
            <a:r>
              <a:rPr lang="en-US" dirty="0" err="1" smtClean="0"/>
              <a:t>LoRaWAN</a:t>
            </a:r>
            <a:r>
              <a:rPr lang="en-US" dirty="0" smtClean="0"/>
              <a:t> </a:t>
            </a:r>
            <a:r>
              <a:rPr lang="en-US" dirty="0" smtClean="0"/>
              <a:t>is not </a:t>
            </a:r>
            <a:r>
              <a:rPr lang="en-US" dirty="0" smtClean="0"/>
              <a:t>joined on node</a:t>
            </a:r>
            <a:endParaRPr lang="en-US" dirty="0" smtClean="0"/>
          </a:p>
          <a:p>
            <a:r>
              <a:rPr lang="en-US" dirty="0" err="1" smtClean="0"/>
              <a:t>LoRa</a:t>
            </a:r>
            <a:r>
              <a:rPr lang="en-US" dirty="0" smtClean="0"/>
              <a:t> data is parsed through checking if GPS information is valid: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A”ctive</a:t>
            </a:r>
            <a:r>
              <a:rPr lang="en-US" dirty="0" smtClean="0"/>
              <a:t>, GPS </a:t>
            </a:r>
            <a:r>
              <a:rPr lang="en-US" dirty="0" smtClean="0"/>
              <a:t>data is valid</a:t>
            </a:r>
          </a:p>
          <a:p>
            <a:pPr lvl="2"/>
            <a:r>
              <a:rPr lang="en-US" dirty="0" smtClean="0"/>
              <a:t>change minutes to degrees and correct if GPS data is from Southern Hemisphere</a:t>
            </a:r>
          </a:p>
          <a:p>
            <a:r>
              <a:rPr lang="en-US" dirty="0" err="1" smtClean="0"/>
              <a:t>kNN</a:t>
            </a:r>
            <a:r>
              <a:rPr lang="en-US" dirty="0" smtClean="0"/>
              <a:t> is calculated if RSSI values are received within one second form at least 3 gateways</a:t>
            </a:r>
          </a:p>
        </p:txBody>
      </p:sp>
    </p:spTree>
    <p:extLst>
      <p:ext uri="{BB962C8B-B14F-4D97-AF65-F5344CB8AC3E}">
        <p14:creationId xmlns:p14="http://schemas.microsoft.com/office/powerpoint/2010/main" val="2058841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82"/>
          <a:stretch/>
        </p:blipFill>
        <p:spPr>
          <a:xfrm>
            <a:off x="831272" y="913964"/>
            <a:ext cx="7480800" cy="397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23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75"/>
          <a:stretch/>
        </p:blipFill>
        <p:spPr>
          <a:xfrm>
            <a:off x="831600" y="913964"/>
            <a:ext cx="7480800" cy="398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3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CCB7A6-52EF-4D12-9BD9-DB5A818A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Fingerprinting	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4980906-BFC1-491F-8C90-6963BA723B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1F47A9D-31F8-4CF2-B5AA-1D9D8AD79B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KNN-Algorithm &amp; Database</a:t>
            </a:r>
            <a:endParaRPr lang="nl-BE" dirty="0"/>
          </a:p>
        </p:txBody>
      </p:sp>
      <p:grpSp>
        <p:nvGrpSpPr>
          <p:cNvPr id="24" name="Groeperen 23"/>
          <p:cNvGrpSpPr/>
          <p:nvPr/>
        </p:nvGrpSpPr>
        <p:grpSpPr>
          <a:xfrm>
            <a:off x="2298598" y="1141748"/>
            <a:ext cx="2052610" cy="2048400"/>
            <a:chOff x="714109" y="1224845"/>
            <a:chExt cx="1318659" cy="1318659"/>
          </a:xfrm>
        </p:grpSpPr>
        <p:grpSp>
          <p:nvGrpSpPr>
            <p:cNvPr id="25" name="Groeperen 24"/>
            <p:cNvGrpSpPr/>
            <p:nvPr/>
          </p:nvGrpSpPr>
          <p:grpSpPr>
            <a:xfrm>
              <a:off x="714109" y="1224845"/>
              <a:ext cx="1318659" cy="1318659"/>
              <a:chOff x="714109" y="1224845"/>
              <a:chExt cx="1318659" cy="1318659"/>
            </a:xfrm>
          </p:grpSpPr>
          <p:cxnSp>
            <p:nvCxnSpPr>
              <p:cNvPr id="36" name="Rechte verbindingslijn met pijl 35"/>
              <p:cNvCxnSpPr/>
              <p:nvPr/>
            </p:nvCxnSpPr>
            <p:spPr>
              <a:xfrm flipV="1">
                <a:off x="882869" y="1224845"/>
                <a:ext cx="0" cy="1318659"/>
              </a:xfrm>
              <a:prstGeom prst="straightConnector1">
                <a:avLst/>
              </a:prstGeom>
              <a:ln w="3175" cmpd="sng">
                <a:solidFill>
                  <a:schemeClr val="tx2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Rechte verbindingslijn met pijl 36"/>
              <p:cNvCxnSpPr/>
              <p:nvPr/>
            </p:nvCxnSpPr>
            <p:spPr>
              <a:xfrm rot="5400000" flipV="1">
                <a:off x="1373439" y="1734599"/>
                <a:ext cx="0" cy="1318659"/>
              </a:xfrm>
              <a:prstGeom prst="straightConnector1">
                <a:avLst/>
              </a:prstGeom>
              <a:ln w="3175" cmpd="sng">
                <a:solidFill>
                  <a:schemeClr val="tx2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Ovaal 25"/>
            <p:cNvSpPr/>
            <p:nvPr/>
          </p:nvSpPr>
          <p:spPr>
            <a:xfrm>
              <a:off x="980162" y="1836842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27" name="Ovaal 26"/>
            <p:cNvSpPr/>
            <p:nvPr/>
          </p:nvSpPr>
          <p:spPr>
            <a:xfrm>
              <a:off x="913021" y="1675103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28" name="Ovaal 27"/>
            <p:cNvSpPr/>
            <p:nvPr/>
          </p:nvSpPr>
          <p:spPr>
            <a:xfrm>
              <a:off x="1047303" y="1757621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29" name="Ovaal 28"/>
            <p:cNvSpPr/>
            <p:nvPr/>
          </p:nvSpPr>
          <p:spPr>
            <a:xfrm>
              <a:off x="1570578" y="1548862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30" name="Ovaal 29"/>
            <p:cNvSpPr/>
            <p:nvPr/>
          </p:nvSpPr>
          <p:spPr>
            <a:xfrm>
              <a:off x="1822217" y="1623338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31" name="Ovaal 30"/>
            <p:cNvSpPr/>
            <p:nvPr/>
          </p:nvSpPr>
          <p:spPr>
            <a:xfrm>
              <a:off x="1704861" y="1530189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32" name="Ovaal 31"/>
            <p:cNvSpPr/>
            <p:nvPr/>
          </p:nvSpPr>
          <p:spPr>
            <a:xfrm>
              <a:off x="1673641" y="1735009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33" name="Ovaal 32"/>
            <p:cNvSpPr/>
            <p:nvPr/>
          </p:nvSpPr>
          <p:spPr>
            <a:xfrm>
              <a:off x="1474556" y="2118027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34" name="Ovaal 33"/>
            <p:cNvSpPr/>
            <p:nvPr/>
          </p:nvSpPr>
          <p:spPr>
            <a:xfrm>
              <a:off x="1539358" y="2177211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35" name="Ovaal 34"/>
            <p:cNvSpPr/>
            <p:nvPr/>
          </p:nvSpPr>
          <p:spPr>
            <a:xfrm>
              <a:off x="1111571" y="1997327"/>
              <a:ext cx="134283" cy="13428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</p:grpSp>
      <p:grpSp>
        <p:nvGrpSpPr>
          <p:cNvPr id="114" name="Groeperen 113"/>
          <p:cNvGrpSpPr>
            <a:grpSpLocks noChangeAspect="1"/>
          </p:cNvGrpSpPr>
          <p:nvPr/>
        </p:nvGrpSpPr>
        <p:grpSpPr>
          <a:xfrm>
            <a:off x="4489863" y="1138681"/>
            <a:ext cx="2048400" cy="2048400"/>
            <a:chOff x="3111100" y="1362362"/>
            <a:chExt cx="1318659" cy="1318659"/>
          </a:xfrm>
        </p:grpSpPr>
        <p:cxnSp>
          <p:nvCxnSpPr>
            <p:cNvPr id="53" name="Rechte verbindingslijn 52"/>
            <p:cNvCxnSpPr/>
            <p:nvPr/>
          </p:nvCxnSpPr>
          <p:spPr>
            <a:xfrm flipH="1" flipV="1">
              <a:off x="3479303" y="2093913"/>
              <a:ext cx="99274" cy="108072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1" name="Rechte verbindingslijn 70"/>
            <p:cNvCxnSpPr/>
            <p:nvPr/>
          </p:nvCxnSpPr>
          <p:spPr>
            <a:xfrm flipH="1" flipV="1">
              <a:off x="3532693" y="2018807"/>
              <a:ext cx="40243" cy="176634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6" name="Rechte verbindingslijn 75"/>
            <p:cNvCxnSpPr>
              <a:stCxn id="22" idx="7"/>
              <a:endCxn id="17" idx="3"/>
            </p:cNvCxnSpPr>
            <p:nvPr/>
          </p:nvCxnSpPr>
          <p:spPr>
            <a:xfrm flipV="1">
              <a:off x="3623180" y="1834675"/>
              <a:ext cx="431194" cy="319834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9" name="Rechte verbindingslijn 78"/>
            <p:cNvCxnSpPr/>
            <p:nvPr/>
          </p:nvCxnSpPr>
          <p:spPr>
            <a:xfrm flipH="1" flipV="1">
              <a:off x="3575703" y="2201985"/>
              <a:ext cx="295843" cy="8202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6" name="Rechte verbindingslijn 85"/>
            <p:cNvCxnSpPr/>
            <p:nvPr/>
          </p:nvCxnSpPr>
          <p:spPr>
            <a:xfrm flipH="1" flipV="1">
              <a:off x="3575703" y="2201985"/>
              <a:ext cx="371305" cy="163275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0" name="Rechte verbindingslijn 99"/>
            <p:cNvCxnSpPr/>
            <p:nvPr/>
          </p:nvCxnSpPr>
          <p:spPr>
            <a:xfrm flipV="1">
              <a:off x="3593724" y="1962835"/>
              <a:ext cx="484840" cy="232801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6" name="Rechte verbindingslijn 105"/>
            <p:cNvCxnSpPr/>
            <p:nvPr/>
          </p:nvCxnSpPr>
          <p:spPr>
            <a:xfrm flipV="1">
              <a:off x="3570686" y="1864506"/>
              <a:ext cx="651685" cy="33435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3" name="Rechte verbindingslijn 102"/>
            <p:cNvCxnSpPr>
              <a:endCxn id="13" idx="5"/>
            </p:cNvCxnSpPr>
            <p:nvPr/>
          </p:nvCxnSpPr>
          <p:spPr>
            <a:xfrm flipH="1" flipV="1">
              <a:off x="3424630" y="1927238"/>
              <a:ext cx="156795" cy="27474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0" name="Rechte verbindingslijn 109"/>
            <p:cNvCxnSpPr/>
            <p:nvPr/>
          </p:nvCxnSpPr>
          <p:spPr>
            <a:xfrm flipV="1">
              <a:off x="3600787" y="2034197"/>
              <a:ext cx="233388" cy="143522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23" name="Groeperen 22"/>
            <p:cNvGrpSpPr/>
            <p:nvPr/>
          </p:nvGrpSpPr>
          <p:grpSpPr>
            <a:xfrm>
              <a:off x="3111100" y="1362362"/>
              <a:ext cx="1318659" cy="1318659"/>
              <a:chOff x="714109" y="1224845"/>
              <a:chExt cx="1318659" cy="1318659"/>
            </a:xfrm>
          </p:grpSpPr>
          <p:grpSp>
            <p:nvGrpSpPr>
              <p:cNvPr id="11" name="Groeperen 10"/>
              <p:cNvGrpSpPr/>
              <p:nvPr/>
            </p:nvGrpSpPr>
            <p:grpSpPr>
              <a:xfrm>
                <a:off x="714109" y="1224845"/>
                <a:ext cx="1318659" cy="1318659"/>
                <a:chOff x="714109" y="1224845"/>
                <a:chExt cx="1318659" cy="1318659"/>
              </a:xfrm>
            </p:grpSpPr>
            <p:cxnSp>
              <p:nvCxnSpPr>
                <p:cNvPr id="7" name="Rechte verbindingslijn met pijl 6"/>
                <p:cNvCxnSpPr/>
                <p:nvPr/>
              </p:nvCxnSpPr>
              <p:spPr>
                <a:xfrm flipV="1">
                  <a:off x="882869" y="1224845"/>
                  <a:ext cx="0" cy="1318659"/>
                </a:xfrm>
                <a:prstGeom prst="straightConnector1">
                  <a:avLst/>
                </a:prstGeom>
                <a:ln w="3175" cmpd="sng">
                  <a:solidFill>
                    <a:schemeClr val="tx2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Rechte verbindingslijn met pijl 8"/>
                <p:cNvCxnSpPr/>
                <p:nvPr/>
              </p:nvCxnSpPr>
              <p:spPr>
                <a:xfrm rot="5400000" flipV="1">
                  <a:off x="1373439" y="1734599"/>
                  <a:ext cx="0" cy="1318659"/>
                </a:xfrm>
                <a:prstGeom prst="straightConnector1">
                  <a:avLst/>
                </a:prstGeom>
                <a:ln w="3175" cmpd="sng">
                  <a:solidFill>
                    <a:schemeClr val="tx2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" name="Ovaal 11"/>
              <p:cNvSpPr/>
              <p:nvPr/>
            </p:nvSpPr>
            <p:spPr>
              <a:xfrm>
                <a:off x="980162" y="1836842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3" name="Ovaal 12"/>
              <p:cNvSpPr/>
              <p:nvPr/>
            </p:nvSpPr>
            <p:spPr>
              <a:xfrm>
                <a:off x="913021" y="1675103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4" name="Ovaal 13"/>
              <p:cNvSpPr/>
              <p:nvPr/>
            </p:nvSpPr>
            <p:spPr>
              <a:xfrm>
                <a:off x="1047303" y="1757621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5" name="Ovaal 14"/>
              <p:cNvSpPr/>
              <p:nvPr/>
            </p:nvSpPr>
            <p:spPr>
              <a:xfrm>
                <a:off x="1427152" y="1787981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6" name="Ovaal 15"/>
              <p:cNvSpPr/>
              <p:nvPr/>
            </p:nvSpPr>
            <p:spPr>
              <a:xfrm>
                <a:off x="1822217" y="1623338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7" name="Ovaal 16"/>
              <p:cNvSpPr/>
              <p:nvPr/>
            </p:nvSpPr>
            <p:spPr>
              <a:xfrm>
                <a:off x="1637718" y="1582540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8" name="Ovaal 17"/>
              <p:cNvSpPr/>
              <p:nvPr/>
            </p:nvSpPr>
            <p:spPr>
              <a:xfrm>
                <a:off x="1673641" y="1735009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9" name="Ovaal 18"/>
              <p:cNvSpPr/>
              <p:nvPr/>
            </p:nvSpPr>
            <p:spPr>
              <a:xfrm>
                <a:off x="1474556" y="2118027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20" name="Ovaal 19"/>
              <p:cNvSpPr/>
              <p:nvPr/>
            </p:nvSpPr>
            <p:spPr>
              <a:xfrm>
                <a:off x="1539358" y="2177211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22" name="Ovaal 21"/>
              <p:cNvSpPr/>
              <p:nvPr/>
            </p:nvSpPr>
            <p:spPr>
              <a:xfrm>
                <a:off x="1111571" y="1997327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</p:grpSp>
      </p:grpSp>
      <p:grpSp>
        <p:nvGrpSpPr>
          <p:cNvPr id="138" name="Groeperen 137"/>
          <p:cNvGrpSpPr/>
          <p:nvPr/>
        </p:nvGrpSpPr>
        <p:grpSpPr>
          <a:xfrm>
            <a:off x="2712733" y="3726246"/>
            <a:ext cx="947737" cy="1002078"/>
            <a:chOff x="936062" y="3122979"/>
            <a:chExt cx="626520" cy="662442"/>
          </a:xfrm>
        </p:grpSpPr>
        <p:grpSp>
          <p:nvGrpSpPr>
            <p:cNvPr id="133" name="Groeperen 132"/>
            <p:cNvGrpSpPr/>
            <p:nvPr/>
          </p:nvGrpSpPr>
          <p:grpSpPr>
            <a:xfrm>
              <a:off x="936062" y="3138363"/>
              <a:ext cx="327909" cy="629460"/>
              <a:chOff x="1991543" y="3376419"/>
              <a:chExt cx="327909" cy="629460"/>
            </a:xfrm>
          </p:grpSpPr>
          <p:cxnSp>
            <p:nvCxnSpPr>
              <p:cNvPr id="126" name="Rechte verbindingslijn 125"/>
              <p:cNvCxnSpPr/>
              <p:nvPr/>
            </p:nvCxnSpPr>
            <p:spPr>
              <a:xfrm>
                <a:off x="2108900" y="3443560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0" name="Rechte verbindingslijn 129"/>
              <p:cNvCxnSpPr/>
              <p:nvPr/>
            </p:nvCxnSpPr>
            <p:spPr>
              <a:xfrm>
                <a:off x="2108900" y="3609792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1" name="Rechte verbindingslijn 130"/>
              <p:cNvCxnSpPr/>
              <p:nvPr/>
            </p:nvCxnSpPr>
            <p:spPr>
              <a:xfrm>
                <a:off x="2108900" y="3772505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2" name="Rechte verbindingslijn 131"/>
              <p:cNvCxnSpPr/>
              <p:nvPr/>
            </p:nvCxnSpPr>
            <p:spPr>
              <a:xfrm>
                <a:off x="2108900" y="3942410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115" name="Ovaal 114"/>
              <p:cNvSpPr/>
              <p:nvPr/>
            </p:nvSpPr>
            <p:spPr>
              <a:xfrm>
                <a:off x="1991544" y="3376419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19" name="Ovaal 118"/>
              <p:cNvSpPr/>
              <p:nvPr/>
            </p:nvSpPr>
            <p:spPr>
              <a:xfrm>
                <a:off x="2185169" y="3376419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20" name="Ovaal 119"/>
              <p:cNvSpPr/>
              <p:nvPr/>
            </p:nvSpPr>
            <p:spPr>
              <a:xfrm>
                <a:off x="2185168" y="3705364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21" name="Ovaal 120"/>
              <p:cNvSpPr/>
              <p:nvPr/>
            </p:nvSpPr>
            <p:spPr>
              <a:xfrm>
                <a:off x="2185168" y="3871596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22" name="Ovaal 121"/>
              <p:cNvSpPr/>
              <p:nvPr/>
            </p:nvSpPr>
            <p:spPr>
              <a:xfrm>
                <a:off x="1991544" y="3542651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23" name="Ovaal 122"/>
              <p:cNvSpPr/>
              <p:nvPr/>
            </p:nvSpPr>
            <p:spPr>
              <a:xfrm>
                <a:off x="2185169" y="3542651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24" name="Ovaal 123"/>
              <p:cNvSpPr/>
              <p:nvPr/>
            </p:nvSpPr>
            <p:spPr>
              <a:xfrm>
                <a:off x="1991543" y="3705364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  <p:sp>
            <p:nvSpPr>
              <p:cNvPr id="125" name="Ovaal 124"/>
              <p:cNvSpPr/>
              <p:nvPr/>
            </p:nvSpPr>
            <p:spPr>
              <a:xfrm>
                <a:off x="1991543" y="3871595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 smtClean="0"/>
              </a:p>
            </p:txBody>
          </p:sp>
        </p:grpSp>
        <p:sp>
          <p:nvSpPr>
            <p:cNvPr id="134" name="Tekstvak 133"/>
            <p:cNvSpPr txBox="1"/>
            <p:nvPr/>
          </p:nvSpPr>
          <p:spPr>
            <a:xfrm>
              <a:off x="1222020" y="3122979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 smtClean="0"/>
                <a:t>2.2</a:t>
              </a:r>
              <a:endParaRPr lang="nl-NL" sz="800" dirty="0" smtClean="0"/>
            </a:p>
          </p:txBody>
        </p:sp>
        <p:sp>
          <p:nvSpPr>
            <p:cNvPr id="135" name="Tekstvak 134"/>
            <p:cNvSpPr txBox="1"/>
            <p:nvPr/>
          </p:nvSpPr>
          <p:spPr>
            <a:xfrm>
              <a:off x="1222020" y="3288029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 smtClean="0"/>
                <a:t>2.4</a:t>
              </a:r>
              <a:endParaRPr lang="nl-NL" sz="1000" dirty="0" smtClean="0"/>
            </a:p>
          </p:txBody>
        </p:sp>
        <p:sp>
          <p:nvSpPr>
            <p:cNvPr id="136" name="Tekstvak 135"/>
            <p:cNvSpPr txBox="1"/>
            <p:nvPr/>
          </p:nvSpPr>
          <p:spPr>
            <a:xfrm>
              <a:off x="1224165" y="3454852"/>
              <a:ext cx="338417" cy="172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 smtClean="0"/>
                <a:t>3.1</a:t>
              </a:r>
              <a:endParaRPr lang="nl-NL" sz="800" dirty="0" smtClean="0"/>
            </a:p>
          </p:txBody>
        </p:sp>
        <p:sp>
          <p:nvSpPr>
            <p:cNvPr id="137" name="Tekstvak 136"/>
            <p:cNvSpPr txBox="1"/>
            <p:nvPr/>
          </p:nvSpPr>
          <p:spPr>
            <a:xfrm>
              <a:off x="1218690" y="3617565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 smtClean="0"/>
                <a:t>3.5</a:t>
              </a:r>
              <a:endParaRPr lang="nl-NL" sz="800" dirty="0" smtClean="0"/>
            </a:p>
          </p:txBody>
        </p:sp>
      </p:grpSp>
      <p:grpSp>
        <p:nvGrpSpPr>
          <p:cNvPr id="145" name="Groeperen 144"/>
          <p:cNvGrpSpPr/>
          <p:nvPr/>
        </p:nvGrpSpPr>
        <p:grpSpPr>
          <a:xfrm>
            <a:off x="4907195" y="3742955"/>
            <a:ext cx="665375" cy="755616"/>
            <a:chOff x="2259070" y="3171505"/>
            <a:chExt cx="436260" cy="495427"/>
          </a:xfrm>
        </p:grpSpPr>
        <p:sp>
          <p:nvSpPr>
            <p:cNvPr id="139" name="Ovaal 138"/>
            <p:cNvSpPr/>
            <p:nvPr/>
          </p:nvSpPr>
          <p:spPr>
            <a:xfrm>
              <a:off x="2259071" y="3185845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140" name="Ovaal 139"/>
            <p:cNvSpPr/>
            <p:nvPr/>
          </p:nvSpPr>
          <p:spPr>
            <a:xfrm>
              <a:off x="2259070" y="3514790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141" name="Ovaal 140"/>
            <p:cNvSpPr/>
            <p:nvPr/>
          </p:nvSpPr>
          <p:spPr>
            <a:xfrm>
              <a:off x="2259071" y="3352077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 smtClean="0"/>
            </a:p>
          </p:txBody>
        </p:sp>
        <p:sp>
          <p:nvSpPr>
            <p:cNvPr id="142" name="Tekstvak 141"/>
            <p:cNvSpPr txBox="1"/>
            <p:nvPr/>
          </p:nvSpPr>
          <p:spPr>
            <a:xfrm>
              <a:off x="2351403" y="3171505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 smtClean="0"/>
                <a:t>2</a:t>
              </a:r>
              <a:endParaRPr lang="nl-NL" sz="1200" dirty="0" smtClean="0"/>
            </a:p>
          </p:txBody>
        </p:sp>
        <p:sp>
          <p:nvSpPr>
            <p:cNvPr id="143" name="Tekstvak 142"/>
            <p:cNvSpPr txBox="1"/>
            <p:nvPr/>
          </p:nvSpPr>
          <p:spPr>
            <a:xfrm>
              <a:off x="2351403" y="3334093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1</a:t>
              </a:r>
              <a:endParaRPr lang="nl-NL" sz="1050" dirty="0" smtClean="0"/>
            </a:p>
          </p:txBody>
        </p:sp>
        <p:sp>
          <p:nvSpPr>
            <p:cNvPr id="144" name="Tekstvak 143"/>
            <p:cNvSpPr txBox="1"/>
            <p:nvPr/>
          </p:nvSpPr>
          <p:spPr>
            <a:xfrm>
              <a:off x="2356913" y="3500450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 smtClean="0"/>
                <a:t>1</a:t>
              </a:r>
            </a:p>
          </p:txBody>
        </p:sp>
      </p:grpSp>
      <p:sp>
        <p:nvSpPr>
          <p:cNvPr id="146" name="Tekstvak 145"/>
          <p:cNvSpPr txBox="1"/>
          <p:nvPr/>
        </p:nvSpPr>
        <p:spPr>
          <a:xfrm>
            <a:off x="2915863" y="949234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/>
              <a:t>Receive</a:t>
            </a:r>
            <a:r>
              <a:rPr lang="nl-NL" sz="1200" dirty="0" smtClean="0"/>
              <a:t> Data</a:t>
            </a:r>
          </a:p>
        </p:txBody>
      </p:sp>
      <p:sp>
        <p:nvSpPr>
          <p:cNvPr id="147" name="Tekstvak 146"/>
          <p:cNvSpPr txBox="1"/>
          <p:nvPr/>
        </p:nvSpPr>
        <p:spPr>
          <a:xfrm>
            <a:off x="4916933" y="945647"/>
            <a:ext cx="1586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smtClean="0"/>
              <a:t>Calculate </a:t>
            </a:r>
            <a:r>
              <a:rPr lang="en-GB" sz="1200" dirty="0" smtClean="0"/>
              <a:t>Distances</a:t>
            </a:r>
          </a:p>
        </p:txBody>
      </p:sp>
      <p:sp>
        <p:nvSpPr>
          <p:cNvPr id="148" name="Tekstvak 147"/>
          <p:cNvSpPr txBox="1"/>
          <p:nvPr/>
        </p:nvSpPr>
        <p:spPr>
          <a:xfrm>
            <a:off x="2914462" y="3317067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smtClean="0"/>
              <a:t>Find Neighbor</a:t>
            </a:r>
            <a:endParaRPr lang="nl-NL" sz="1200" dirty="0" smtClean="0"/>
          </a:p>
        </p:txBody>
      </p:sp>
      <p:sp>
        <p:nvSpPr>
          <p:cNvPr id="149" name="Tekstvak 148"/>
          <p:cNvSpPr txBox="1"/>
          <p:nvPr/>
        </p:nvSpPr>
        <p:spPr>
          <a:xfrm>
            <a:off x="5167266" y="3316773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Vote on labels</a:t>
            </a:r>
            <a:endParaRPr lang="nl-NL" sz="1200" dirty="0" smtClean="0"/>
          </a:p>
        </p:txBody>
      </p:sp>
      <p:sp>
        <p:nvSpPr>
          <p:cNvPr id="150" name="Tekstvak 149"/>
          <p:cNvSpPr txBox="1"/>
          <p:nvPr/>
        </p:nvSpPr>
        <p:spPr>
          <a:xfrm>
            <a:off x="4656063" y="4790972"/>
            <a:ext cx="44242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00" dirty="0" smtClean="0"/>
              <a:t>Natasha </a:t>
            </a:r>
            <a:r>
              <a:rPr lang="en-GB" sz="700" dirty="0" err="1" smtClean="0"/>
              <a:t>Latysheva</a:t>
            </a:r>
            <a:r>
              <a:rPr lang="en-GB" sz="700" dirty="0" smtClean="0"/>
              <a:t> (2016). Implementing Your Own </a:t>
            </a:r>
            <a:r>
              <a:rPr lang="en-GB" sz="700" dirty="0" err="1" smtClean="0"/>
              <a:t>kNN</a:t>
            </a:r>
            <a:r>
              <a:rPr lang="en-GB" sz="700" dirty="0" smtClean="0"/>
              <a:t> using Python. </a:t>
            </a:r>
            <a:r>
              <a:rPr lang="en-GB" sz="700" dirty="0" smtClean="0">
                <a:hlinkClick r:id="rId3"/>
              </a:rPr>
              <a:t>https</a:t>
            </a:r>
            <a:r>
              <a:rPr lang="en-GB" sz="700" dirty="0">
                <a:hlinkClick r:id="rId3"/>
              </a:rPr>
              <a:t>://</a:t>
            </a:r>
            <a:r>
              <a:rPr lang="en-GB" sz="700" dirty="0" smtClean="0">
                <a:hlinkClick r:id="rId3"/>
              </a:rPr>
              <a:t>www.kdnuggets.com/2016/01/implementing-your-own-knn-using-python.html</a:t>
            </a:r>
            <a:endParaRPr lang="en-GB" sz="700" dirty="0" smtClean="0"/>
          </a:p>
        </p:txBody>
      </p:sp>
    </p:spTree>
    <p:extLst>
      <p:ext uri="{BB962C8B-B14F-4D97-AF65-F5344CB8AC3E}">
        <p14:creationId xmlns:p14="http://schemas.microsoft.com/office/powerpoint/2010/main" val="345809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 imec rebranded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ln>
          <a:noFill/>
        </a:ln>
        <a:effectLst/>
      </a:spPr>
      <a:bodyPr rtlCol="0" anchor="ctr"/>
      <a:lstStyle>
        <a:defPPr algn="ctr">
          <a:defRPr sz="140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2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imec - holst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imec - nerf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imec - sollia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imec - exascie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6.xml><?xml version="1.0" encoding="utf-8"?>
<a:theme xmlns:a="http://schemas.openxmlformats.org/drawingml/2006/main" name="imec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7.xml><?xml version="1.0" encoding="utf-8"?>
<a:theme xmlns:a="http://schemas.openxmlformats.org/drawingml/2006/main" name="imec - solliance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1195</TotalTime>
  <Words>394</Words>
  <Application>Microsoft Macintosh PowerPoint</Application>
  <PresentationFormat>Diavoorstelling (16:9)</PresentationFormat>
  <Paragraphs>170</Paragraphs>
  <Slides>24</Slides>
  <Notes>4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7</vt:i4>
      </vt:variant>
      <vt:variant>
        <vt:lpstr>Diatitels</vt:lpstr>
      </vt:variant>
      <vt:variant>
        <vt:i4>24</vt:i4>
      </vt:variant>
    </vt:vector>
  </HeadingPairs>
  <TitlesOfParts>
    <vt:vector size="36" baseType="lpstr">
      <vt:lpstr>Calibri</vt:lpstr>
      <vt:lpstr>Courier New</vt:lpstr>
      <vt:lpstr>Gill Sans MT</vt:lpstr>
      <vt:lpstr>Verdana</vt:lpstr>
      <vt:lpstr>Arial</vt:lpstr>
      <vt:lpstr>Office Theme imec rebranded</vt:lpstr>
      <vt:lpstr>imec - holst</vt:lpstr>
      <vt:lpstr>imec - nerf</vt:lpstr>
      <vt:lpstr>imec - solliance</vt:lpstr>
      <vt:lpstr>imec - exascience</vt:lpstr>
      <vt:lpstr>imec - energyville</vt:lpstr>
      <vt:lpstr>imec - solliance - energyville</vt:lpstr>
      <vt:lpstr>Group 1</vt:lpstr>
      <vt:lpstr>Introduction</vt:lpstr>
      <vt:lpstr>Introduction</vt:lpstr>
      <vt:lpstr>Buildup of the project</vt:lpstr>
      <vt:lpstr>Backend</vt:lpstr>
      <vt:lpstr>Backend</vt:lpstr>
      <vt:lpstr>Backend</vt:lpstr>
      <vt:lpstr>Backend</vt:lpstr>
      <vt:lpstr>Fingerprinting </vt:lpstr>
      <vt:lpstr>Frontend</vt:lpstr>
      <vt:lpstr>HARDWARE</vt:lpstr>
      <vt:lpstr>Communication (OUTDOORs)</vt:lpstr>
      <vt:lpstr>GPS (OUTDOORS)</vt:lpstr>
      <vt:lpstr>Communication (INDOOR )</vt:lpstr>
      <vt:lpstr>SENSOR (INDOOR)</vt:lpstr>
      <vt:lpstr>Control Unit</vt:lpstr>
      <vt:lpstr>SENSOR Outdoor</vt:lpstr>
      <vt:lpstr>Implementation</vt:lpstr>
      <vt:lpstr>Documentation</vt:lpstr>
      <vt:lpstr>Energy consumption</vt:lpstr>
      <vt:lpstr>Energy consumption</vt:lpstr>
      <vt:lpstr>Energy Consumption</vt:lpstr>
      <vt:lpstr>Demonstration</vt:lpstr>
      <vt:lpstr>PowerPoint-presentatie</vt:lpstr>
    </vt:vector>
  </TitlesOfParts>
  <Manager/>
  <Company/>
  <LinksUpToDate>false</LinksUpToDate>
  <SharedDoc>false</SharedDoc>
  <HyperlinkBase/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the title slide</dc:title>
  <dc:subject/>
  <dc:creator>IMEC</dc:creator>
  <cp:keywords/>
  <dc:description/>
  <cp:lastModifiedBy>Dellafaille Lander</cp:lastModifiedBy>
  <cp:revision>213</cp:revision>
  <dcterms:created xsi:type="dcterms:W3CDTF">2015-04-29T12:04:28Z</dcterms:created>
  <dcterms:modified xsi:type="dcterms:W3CDTF">2018-01-13T17:42:34Z</dcterms:modified>
  <cp:category/>
</cp:coreProperties>
</file>

<file path=docProps/thumbnail.jpeg>
</file>